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9" r:id="rId4"/>
    <p:sldMasterId id="2147483680" r:id="rId5"/>
    <p:sldMasterId id="214748368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Helvetica Neue Ligh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Light-bold.fntdata"/><Relationship Id="rId11" Type="http://schemas.openxmlformats.org/officeDocument/2006/relationships/slide" Target="slides/slide4.xml"/><Relationship Id="rId22" Type="http://schemas.openxmlformats.org/officeDocument/2006/relationships/font" Target="fonts/HelveticaNeueLight-boldItalic.fntdata"/><Relationship Id="rId10" Type="http://schemas.openxmlformats.org/officeDocument/2006/relationships/slide" Target="slides/slide3.xml"/><Relationship Id="rId21" Type="http://schemas.openxmlformats.org/officeDocument/2006/relationships/font" Target="fonts/HelveticaNeueLight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2.xml"/><Relationship Id="rId19" Type="http://schemas.openxmlformats.org/officeDocument/2006/relationships/font" Target="fonts/HelveticaNeueLight-regular.fntdata"/><Relationship Id="rId6" Type="http://schemas.openxmlformats.org/officeDocument/2006/relationships/slideMaster" Target="slideMasters/slideMaster3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40736056d_0_2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640736056d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640736056d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640736056d_0_9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40736056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40736056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40736056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40736056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40736056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40736056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40736056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40736056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40736056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40736056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40736056d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640736056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40736056d_0_20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640736056d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Why air quality matters?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40736056d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640736056d_0_15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>
            <p:ph idx="2" type="pic"/>
          </p:nvPr>
        </p:nvSpPr>
        <p:spPr>
          <a:xfrm>
            <a:off x="4723805" y="1372939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0350" lIns="60700" spcFirstLastPara="1" rIns="60700" wrap="square" tIns="303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669727" y="234404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669727" y="1372939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/>
            </a:lvl1pPr>
            <a:lvl2pPr indent="-317500" lvl="1" marL="9144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/>
            </a:lvl2pPr>
            <a:lvl3pPr indent="-317500" lvl="2" marL="13716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/>
            </a:lvl3pPr>
            <a:lvl4pPr indent="-317500" lvl="3" marL="18288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/>
            </a:lvl4pPr>
            <a:lvl5pPr indent="-317500" lvl="4" marL="22860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900"/>
            </a:lvl5pPr>
            <a:lvl6pPr indent="-285750" lvl="5" marL="2743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>
            <p:ph idx="2" type="pic"/>
          </p:nvPr>
        </p:nvSpPr>
        <p:spPr>
          <a:xfrm>
            <a:off x="4723805" y="334863"/>
            <a:ext cx="37506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0350" lIns="60700" spcFirstLastPara="1" rIns="60700" wrap="square" tIns="303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69727" y="334863"/>
            <a:ext cx="37506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3725" lIns="33725" spcFirstLastPara="1" rIns="33725" wrap="square" tIns="337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 Light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669727" y="2511474"/>
            <a:ext cx="37506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5pPr>
            <a:lvl6pPr indent="-285750" lvl="5" marL="2743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0350" lIns="60700" spcFirstLastPara="1" rIns="60700" wrap="square" tIns="303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892969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3725" lIns="33725" spcFirstLastPara="1" rIns="33725" wrap="square" tIns="337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892969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5pPr>
            <a:lvl6pPr indent="-285750" lvl="5" marL="2743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/>
          <p:nvPr>
            <p:ph idx="2" type="pic"/>
          </p:nvPr>
        </p:nvSpPr>
        <p:spPr>
          <a:xfrm>
            <a:off x="1129605" y="334863"/>
            <a:ext cx="6876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0350" lIns="60700" spcFirstLastPara="1" rIns="60700" wrap="square" tIns="303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type="title"/>
          </p:nvPr>
        </p:nvSpPr>
        <p:spPr>
          <a:xfrm>
            <a:off x="892969" y="3542854"/>
            <a:ext cx="73581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3725" lIns="33725" spcFirstLastPara="1" rIns="33725" wrap="square" tIns="337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892969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5pPr>
            <a:lvl6pPr indent="-285750" lvl="5" marL="2743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4437983" y="4875610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/>
          <p:nvPr>
            <p:ph idx="2" type="pic"/>
          </p:nvPr>
        </p:nvSpPr>
        <p:spPr>
          <a:xfrm>
            <a:off x="4723805" y="2685604"/>
            <a:ext cx="37506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0350" lIns="60700" spcFirstLastPara="1" rIns="60700" wrap="square" tIns="303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8" name="Google Shape;78;p19"/>
          <p:cNvSpPr/>
          <p:nvPr>
            <p:ph idx="3" type="pic"/>
          </p:nvPr>
        </p:nvSpPr>
        <p:spPr>
          <a:xfrm>
            <a:off x="4728177" y="468808"/>
            <a:ext cx="37506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0350" lIns="60700" spcFirstLastPara="1" rIns="60700" wrap="square" tIns="303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9" name="Google Shape;79;p19"/>
          <p:cNvSpPr/>
          <p:nvPr>
            <p:ph idx="4" type="pic"/>
          </p:nvPr>
        </p:nvSpPr>
        <p:spPr>
          <a:xfrm>
            <a:off x="669727" y="468808"/>
            <a:ext cx="3750600" cy="42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0350" lIns="60700" spcFirstLastPara="1" rIns="60700" wrap="square" tIns="303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669727" y="234404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83" name="Google Shape;83;p20"/>
          <p:cNvSpPr txBox="1"/>
          <p:nvPr>
            <p:ph idx="1" type="body"/>
          </p:nvPr>
        </p:nvSpPr>
        <p:spPr>
          <a:xfrm>
            <a:off x="669727" y="1372939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>
            <a:lvl1pPr indent="-285750" lvl="0" marL="457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1pPr>
            <a:lvl2pPr indent="-285750" lvl="1" marL="914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84" name="Google Shape;84;p20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892969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idx="1" type="body"/>
          </p:nvPr>
        </p:nvSpPr>
        <p:spPr>
          <a:xfrm>
            <a:off x="669727" y="669727"/>
            <a:ext cx="78045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>
            <a:lvl1pPr indent="-285750" lvl="0" marL="457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1pPr>
            <a:lvl2pPr indent="-285750" lvl="1" marL="914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892969" y="335533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/>
            </a:lvl1pPr>
            <a:lvl2pPr indent="-285750" lvl="1" marL="914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2" type="body"/>
          </p:nvPr>
        </p:nvSpPr>
        <p:spPr>
          <a:xfrm>
            <a:off x="892969" y="2250282"/>
            <a:ext cx="73581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Helvetica Neue Light"/>
              <a:buNone/>
              <a:defRPr sz="2500"/>
            </a:lvl1pPr>
            <a:lvl2pPr indent="-285750" lvl="1" marL="914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3" name="Google Shape;103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7" name="Google Shape;10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4" name="Google Shape;11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0" name="Google Shape;120;p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1" name="Google Shape;121;p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" name="Google Shape;12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" name="Google Shape;125;p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6" name="Google Shape;12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9" name="Google Shape;1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4"/>
          <p:cNvSpPr txBox="1"/>
          <p:nvPr>
            <p:ph hasCustomPrompt="1" type="title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2" name="Google Shape;132;p34"/>
          <p:cNvSpPr txBox="1"/>
          <p:nvPr>
            <p:ph idx="1" type="body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" name="Google Shape;13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0" Type="http://schemas.openxmlformats.org/officeDocument/2006/relationships/theme" Target="../theme/theme4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69727" y="234404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 Light"/>
              <a:buNone/>
              <a:defRPr b="0" i="0" sz="5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 Light"/>
              <a:buNone/>
              <a:defRPr b="0" i="0" sz="5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 Light"/>
              <a:buNone/>
              <a:defRPr b="0" i="0" sz="5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 Light"/>
              <a:buNone/>
              <a:defRPr b="0" i="0" sz="5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 Light"/>
              <a:buNone/>
              <a:defRPr b="0" i="0" sz="5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 Light"/>
              <a:buNone/>
              <a:defRPr b="0" i="0" sz="5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 Light"/>
              <a:buNone/>
              <a:defRPr b="0" i="0" sz="5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 Light"/>
              <a:buNone/>
              <a:defRPr b="0" i="0" sz="5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Helvetica Neue Light"/>
              <a:buNone/>
              <a:defRPr b="0" i="0" sz="5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69727" y="1372939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Char char="•"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hyperlink" Target="http://aqicn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airqo.net/dsa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8.png"/><Relationship Id="rId5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IoT Fundamentals</a:t>
            </a:r>
            <a:endParaRPr b="1" sz="4800"/>
          </a:p>
        </p:txBody>
      </p:sp>
      <p:sp>
        <p:nvSpPr>
          <p:cNvPr id="139" name="Google Shape;139;p35"/>
          <p:cNvSpPr txBox="1"/>
          <p:nvPr>
            <p:ph idx="1" type="subTitle"/>
          </p:nvPr>
        </p:nvSpPr>
        <p:spPr>
          <a:xfrm>
            <a:off x="161250" y="2834125"/>
            <a:ext cx="86712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/>
              <a:t>A Practical Session on B</a:t>
            </a:r>
            <a:r>
              <a:rPr lang="en" sz="2500"/>
              <a:t>uilding an Air Quality IoT Network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35"/>
          <p:cNvSpPr txBox="1"/>
          <p:nvPr/>
        </p:nvSpPr>
        <p:spPr>
          <a:xfrm>
            <a:off x="277025" y="3864000"/>
            <a:ext cx="63468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Engineer Bainomugisha</a:t>
            </a:r>
            <a:endParaRPr b="1"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</a:rPr>
              <a:t>Department of Computer Science, Makerere University, Uganda</a:t>
            </a:r>
            <a:endParaRPr sz="16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97A7"/>
                </a:solidFill>
              </a:rPr>
              <a:t>baino@cis.mak.ac.ug</a:t>
            </a:r>
            <a:endParaRPr sz="1600">
              <a:solidFill>
                <a:srgbClr val="595959"/>
              </a:solidFill>
            </a:endParaRPr>
          </a:p>
        </p:txBody>
      </p:sp>
      <p:pic>
        <p:nvPicPr>
          <p:cNvPr id="141" name="Google Shape;1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7600" y="3767675"/>
            <a:ext cx="1756826" cy="124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5"/>
          <p:cNvPicPr preferRelativeResize="0"/>
          <p:nvPr/>
        </p:nvPicPr>
        <p:blipFill rotWithShape="1">
          <a:blip r:embed="rId4">
            <a:alphaModFix/>
          </a:blip>
          <a:srcRect b="0" l="22187" r="30516" t="0"/>
          <a:stretch/>
        </p:blipFill>
        <p:spPr>
          <a:xfrm>
            <a:off x="7846950" y="3787775"/>
            <a:ext cx="1020299" cy="119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4"/>
          <p:cNvSpPr txBox="1"/>
          <p:nvPr>
            <p:ph type="title"/>
          </p:nvPr>
        </p:nvSpPr>
        <p:spPr>
          <a:xfrm>
            <a:off x="311700" y="35089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>
                <a:solidFill>
                  <a:srgbClr val="000000"/>
                </a:solidFill>
              </a:rPr>
              <a:t>Severe shortage of air quality data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02" name="Google Shape;202;p44"/>
          <p:cNvSpPr txBox="1"/>
          <p:nvPr>
            <p:ph idx="1" type="body"/>
          </p:nvPr>
        </p:nvSpPr>
        <p:spPr>
          <a:xfrm>
            <a:off x="159300" y="923981"/>
            <a:ext cx="3874800" cy="41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2100">
                <a:solidFill>
                  <a:schemeClr val="dk1"/>
                </a:solidFill>
              </a:rPr>
              <a:t>There is a severe shortage of data on air pollution in many low and middle-income countries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203" name="Google Shape;203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4" name="Google Shape;204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7225" y="1286572"/>
            <a:ext cx="4347358" cy="260651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4"/>
          <p:cNvSpPr txBox="1"/>
          <p:nvPr/>
        </p:nvSpPr>
        <p:spPr>
          <a:xfrm>
            <a:off x="5439050" y="3956423"/>
            <a:ext cx="36858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" sz="12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Source: </a:t>
            </a:r>
            <a:r>
              <a:rPr b="0" i="1" lang="en" sz="1200" u="sng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http://aqicn.org</a:t>
            </a:r>
            <a:r>
              <a:rPr b="0" i="1" lang="en" sz="12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 (April 27, 2019)</a:t>
            </a:r>
            <a:endParaRPr b="0" i="1" sz="120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5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1" name="Google Shape;211;p4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983" l="0" r="0" t="1998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400" y="397800"/>
            <a:ext cx="1756826" cy="124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Objective</a:t>
            </a:r>
            <a:endParaRPr b="1" sz="4800"/>
          </a:p>
        </p:txBody>
      </p:sp>
      <p:sp>
        <p:nvSpPr>
          <p:cNvPr id="148" name="Google Shape;148;p36"/>
          <p:cNvSpPr txBox="1"/>
          <p:nvPr>
            <p:ph idx="1" type="body"/>
          </p:nvPr>
        </p:nvSpPr>
        <p:spPr>
          <a:xfrm>
            <a:off x="311700" y="1798825"/>
            <a:ext cx="8520600" cy="24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>
                <a:solidFill>
                  <a:srgbClr val="434343"/>
                </a:solidFill>
              </a:rPr>
              <a:t>to build an IoT node/network and develop simple data analytics &amp; visualisations </a:t>
            </a:r>
            <a:endParaRPr sz="32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What we will cover</a:t>
            </a:r>
            <a:endParaRPr b="1" sz="4800"/>
          </a:p>
        </p:txBody>
      </p:sp>
      <p:sp>
        <p:nvSpPr>
          <p:cNvPr id="154" name="Google Shape;154;p37"/>
          <p:cNvSpPr txBox="1"/>
          <p:nvPr>
            <p:ph idx="1" type="body"/>
          </p:nvPr>
        </p:nvSpPr>
        <p:spPr>
          <a:xfrm>
            <a:off x="311700" y="1798825"/>
            <a:ext cx="8520600" cy="31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Char char="-"/>
            </a:pPr>
            <a:r>
              <a:rPr lang="en" sz="3200">
                <a:solidFill>
                  <a:srgbClr val="434343"/>
                </a:solidFill>
              </a:rPr>
              <a:t>Introduction to IoT</a:t>
            </a:r>
            <a:endParaRPr sz="3200">
              <a:solidFill>
                <a:srgbClr val="434343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Char char="-"/>
            </a:pPr>
            <a:r>
              <a:rPr lang="en" sz="3200">
                <a:solidFill>
                  <a:srgbClr val="434343"/>
                </a:solidFill>
              </a:rPr>
              <a:t>Building an IoT node for air quality monitoring</a:t>
            </a:r>
            <a:endParaRPr sz="3200">
              <a:solidFill>
                <a:srgbClr val="434343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Char char="-"/>
            </a:pPr>
            <a:r>
              <a:rPr lang="en" sz="3200">
                <a:solidFill>
                  <a:srgbClr val="434343"/>
                </a:solidFill>
              </a:rPr>
              <a:t>data analysis and visualisation of IoT collected data </a:t>
            </a:r>
            <a:endParaRPr sz="32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Session Materials</a:t>
            </a:r>
            <a:endParaRPr b="1" sz="4800"/>
          </a:p>
        </p:txBody>
      </p:sp>
      <p:sp>
        <p:nvSpPr>
          <p:cNvPr id="160" name="Google Shape;160;p38"/>
          <p:cNvSpPr txBox="1"/>
          <p:nvPr>
            <p:ph idx="1" type="body"/>
          </p:nvPr>
        </p:nvSpPr>
        <p:spPr>
          <a:xfrm>
            <a:off x="311700" y="1798825"/>
            <a:ext cx="8520600" cy="311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000" u="sng">
                <a:solidFill>
                  <a:schemeClr val="hlink"/>
                </a:solidFill>
                <a:hlinkClick r:id="rId3"/>
              </a:rPr>
              <a:t>http://airqo.net/dsa</a:t>
            </a:r>
            <a:r>
              <a:rPr lang="en" sz="4000">
                <a:solidFill>
                  <a:srgbClr val="434343"/>
                </a:solidFill>
              </a:rPr>
              <a:t>  </a:t>
            </a:r>
            <a:endParaRPr sz="40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What is IoT?</a:t>
            </a:r>
            <a:endParaRPr b="1" sz="4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What is IoT?</a:t>
            </a:r>
            <a:endParaRPr b="1" sz="4800"/>
          </a:p>
        </p:txBody>
      </p:sp>
      <p:sp>
        <p:nvSpPr>
          <p:cNvPr id="171" name="Google Shape;171;p40"/>
          <p:cNvSpPr txBox="1"/>
          <p:nvPr>
            <p:ph idx="1" type="body"/>
          </p:nvPr>
        </p:nvSpPr>
        <p:spPr>
          <a:xfrm>
            <a:off x="311700" y="1910650"/>
            <a:ext cx="8520600" cy="23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>
                <a:solidFill>
                  <a:srgbClr val="434343"/>
                </a:solidFill>
              </a:rPr>
              <a:t>“a network of devices "things” embedded in the physical environment”</a:t>
            </a:r>
            <a:endParaRPr sz="32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1"/>
          <p:cNvSpPr txBox="1"/>
          <p:nvPr>
            <p:ph type="title"/>
          </p:nvPr>
        </p:nvSpPr>
        <p:spPr>
          <a:xfrm>
            <a:off x="0" y="209599"/>
            <a:ext cx="91440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4800"/>
              <a:t>IoT for</a:t>
            </a:r>
            <a:r>
              <a:rPr b="1" lang="en" sz="4800"/>
              <a:t> air quality monitoring</a:t>
            </a:r>
            <a:endParaRPr b="1" sz="4800"/>
          </a:p>
        </p:txBody>
      </p:sp>
      <p:pic>
        <p:nvPicPr>
          <p:cNvPr id="177" name="Google Shape;177;p41"/>
          <p:cNvPicPr preferRelativeResize="0"/>
          <p:nvPr/>
        </p:nvPicPr>
        <p:blipFill rotWithShape="1">
          <a:blip r:embed="rId3">
            <a:alphaModFix/>
          </a:blip>
          <a:srcRect b="0" l="7583" r="7591" t="0"/>
          <a:stretch/>
        </p:blipFill>
        <p:spPr>
          <a:xfrm>
            <a:off x="3850149" y="1144781"/>
            <a:ext cx="5191200" cy="3670919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9" name="Google Shape;179;p41"/>
          <p:cNvPicPr preferRelativeResize="0"/>
          <p:nvPr/>
        </p:nvPicPr>
        <p:blipFill rotWithShape="1">
          <a:blip r:embed="rId4">
            <a:alphaModFix/>
          </a:blip>
          <a:srcRect b="0" l="20482" r="20694" t="0"/>
          <a:stretch/>
        </p:blipFill>
        <p:spPr>
          <a:xfrm>
            <a:off x="209179" y="1157786"/>
            <a:ext cx="3585880" cy="3656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9175" y="1157775"/>
            <a:ext cx="1756826" cy="124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2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42"/>
          <p:cNvSpPr txBox="1"/>
          <p:nvPr>
            <p:ph type="title"/>
          </p:nvPr>
        </p:nvSpPr>
        <p:spPr>
          <a:xfrm>
            <a:off x="642471" y="2318698"/>
            <a:ext cx="80982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3725" lIns="33725" spcFirstLastPara="1" rIns="33725" wrap="square" tIns="337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Why air quality matters?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4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846" r="20840" t="0"/>
          <a:stretch/>
        </p:blipFill>
        <p:spPr>
          <a:xfrm>
            <a:off x="5186976" y="536567"/>
            <a:ext cx="3750600" cy="433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43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25" lIns="33725" spcFirstLastPara="1" rIns="33725" wrap="square" tIns="337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43"/>
          <p:cNvSpPr txBox="1"/>
          <p:nvPr>
            <p:ph type="title"/>
          </p:nvPr>
        </p:nvSpPr>
        <p:spPr>
          <a:xfrm>
            <a:off x="16229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 pollution effects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43"/>
          <p:cNvSpPr txBox="1"/>
          <p:nvPr>
            <p:ph idx="1" type="body"/>
          </p:nvPr>
        </p:nvSpPr>
        <p:spPr>
          <a:xfrm>
            <a:off x="224118" y="1304366"/>
            <a:ext cx="4826100" cy="3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 out 10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people breathe polluted air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 million deaths</a:t>
            </a:r>
            <a:endParaRPr/>
          </a:p>
          <a:p>
            <a:pPr indent="0" lvl="0" marL="11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every year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3"/>
          <p:cNvSpPr txBox="1"/>
          <p:nvPr/>
        </p:nvSpPr>
        <p:spPr>
          <a:xfrm>
            <a:off x="6320115" y="4826160"/>
            <a:ext cx="1382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Internet source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6" name="Google Shape;196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85883" y="2652432"/>
            <a:ext cx="685800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